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9" r:id="rId4"/>
    <p:sldId id="258" r:id="rId5"/>
    <p:sldId id="260" r:id="rId6"/>
    <p:sldId id="270" r:id="rId7"/>
    <p:sldId id="267" r:id="rId8"/>
    <p:sldId id="263" r:id="rId9"/>
    <p:sldId id="262" r:id="rId10"/>
    <p:sldId id="264" r:id="rId11"/>
    <p:sldId id="265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32"/>
    <p:restoredTop sz="94516"/>
  </p:normalViewPr>
  <p:slideViewPr>
    <p:cSldViewPr snapToGrid="0" snapToObjects="1">
      <p:cViewPr varScale="1">
        <p:scale>
          <a:sx n="155" d="100"/>
          <a:sy n="155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8T22:52:17.54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16383,'11'25'0,"1"-6"0,-11-13 0,5-3 0,3 7 0,-4-3 0,4 3 0,-3 0 0,-1-6 0,4 8 0,-5-5 0,11 10 0,-12-6 0,15 10 0,-14-15 0,3 12 0,-1-14 0,-3 6 0,7-3 0,-6 2 0,5-1 0,-5 1 0,6-2 0,-3 3 0,0-3 0,2 3 0,-8-1 0,8-1 0,-8 4 0,5-4 0,-3 1 0,4 1 0,-3-2 0,5 1 0,-8 1 0,11-3 0,-10 6 0,6-6 0,-4 3 0,0 0 0,2-3 0,1 3 0,0-4 0,3 1 0,-4 0 0,-2 2 0,5-1 0,-5 1 0,3 1 0,-1-3 0,-2 3 0,5 9 0,-4-10 0,7 16 0,-8-20 0,6 16 0,-4-18 0,1 14 0,0-12 0,-4 4 0,9 1 0,-7-2 0,5 1 0,-1-2 0,-5-1 0,3 4 0,-1 1 0,-2-4 0,8 8 0,-6-10 0,5 16 0,-10-12 0,8 10 0,-7-12 0,3 3 0,1 0 0,-4-3 0,7 6 0,-6-3 0,1 0 0,-1 3 0,-3-6 0,9 12 0,-7-10 0,13 15 0,-10-18 0,1 9 0,3-8 0,-7 0 0,6 6 0,-4-6 0,3 3 0,0-1 0,-4-1 0,6 1 0,-4-2 0,4 3 0,-5 0 0,-1 1 0,0 1 0,1-4 0,2 1 0,1 1 0,0-3 0,-4 6 0,3-6 0,-2 3 0,3 0 0,-4-3 0,6 3 0,-4-1 0,1-1 0,3 1 0,8 16 0,-5-14 0,7 10 0,-16-15 0,3-5 0,-2 14 0,0-9 0,2 6 0,-3-3 0,1-1 0,-1 5 0,0-3 0,-2 0 0,8 0 0,-8-3 0,11 12 0,-10-10 0,6 9 0,-7-10 0,8 13 0,-5-11 0,3 8 0,-4-11 0,0 0 0,1 5 0,0-4 0,1 5 0,-1-3 0,0-3 0,-1 6 0,0-3 0,-2 0 0,1 3 0,-2-6 0,3 6 0,1-3 0,3-2 0,-3 4 0,-1-5 0,-1 6 0,-1-2 0,2-2 0,3 1 0,-4 0 0,6 1 0,-4-2 0,0 1 0,2-2 0,-5 4 0,5-4 0,-3 1 0,1 1 0,2-3 0,-5 6 0,2-3 0,-3 1 0,3 4 0,0-10 0,4 13 0,-3-13 0,2 11 0,-6-9 0,3 6 0,0-3 0,1 1 0,3 1 0,-1-4 0,-2 1 0,2 1 0,-5 0 0,2 1 0,0 1 0,-3-4 0,6 4 0,-2-4 0,3 1 0,-4 1 0,6 0 0,-7 1 0,7-1 0,-6-1 0,4-1 0,0 1 0,-1-2 0,1 3 0,0-3 0,-1 3 0,1-4 0,0 4 0,-1-3 0,1 3 0,0-3 0,-1 2 0,1-1 0,0 1 0,-1-2 0,1 3 0,3-3 0,-3 0 0,0 2 0,2-5 0,-5 6 0,6-4 0,-3 1 0,2-3 0,2 5 0,-1-8 0,0 5 0,-1 0 0,-1-5 0,1 11 0,-5-4 0,2 2 0,1 0 0,0-4 0,3 1 0,-1 0 0,-1-3 0,1 4 0,-2-3 0,-3 7 0,-1-1 0,0-1 0,0 0 0,7-3 0,-3-1 0,3 1 0,-3 0 0,-4 2 0,3 2 0,-2-1 0,6 3 0,-6-6 0,2 9 0,-3-11 0,-2 10 0,5-8 0,-3 3 0,4 0 0,0-3 0,-1 2 0,1 2 0,-3-1 0,2 0 0,-6-1 0,9 2 0,-7-1 0,10 6 0,-8-8 0,3 4 0,-1-2 0,0-3 0,2 3 0,2-3 0,-1 5 0,-4-3 0,3 9 0,-4-13 0,0 7 0,5-5 0,-8 0 0,11 3 0,-7 0 0,1-3 0,0 6 0,-2-6 0,3 3 0,-1-1 0,-2-1 0,5 7 0,-5-10 0,18 25 0,-13-25 0,16 34 0,-17-32 0,20 27 0,-18-28 0,14 27 0,-16-29 0,7 23 0,-6-25 0,3 10 0,-5-8 0,-1 3 0,4 5 0,-5-4 0,3 2 0,-4-1 0,6-8 0,-3 11 0,3-7 0,-3 4 0,-1-2 0,1 3 0,0-3 0,-1 3 0,4-4 0,-3 1 0,3 0 0,-3-1 0,-4 4 0,6-3 0,-4 3 0,7 0 0,-4-6 0,1 8 0,-2-8 0,0 6 0,-1 0 0,-2-3 0,5 3 0,-5-4 0,6 1 0,0 0 0,-3-1 0,3 1 0,-4 3 0,1-3 0,0 6 0,-4-6 0,3 3 0,1-1 0,-3-1 0,8-1 0,-4-2 0,2 2 0,-3 1 0,-1 1 0,-3 1 0,10 3 0,-8-2 0,19 11 0,-20-13 0,28 21 0,-27-19 0,30 22 0,-30-23 0,27 23 0,-25-23 0,15 18 0,-15-23 0,12 19 0,-14-18 0,13 19 0,-13-17 0,4 10 0,-5-9 0,14 9 0,-14-10 0,16 11 0,-18-11 0,7 5 0,-3-4 0,-1-1 0,4 1 0,-6 1 0,1-3 0,2 6 0,-2-6 0,2 3 0,-2 0 0,2-3 0,1 6 0,-3-6 0,2 3 0,0-1 0,-4-1 0,6 4 0,-4-4 0,0 7 0,2-6 0,1 12 0,-3-12 0,14 21 0,-15-19 0,15 16 0,-14-19 0,9 17 0,-9-16 0,8 16 0,-8-20 0,3 7 0,-1-2 0,-5-2 0,5 4 0,3 7 0,-1-10 0,11 22 0,-11-21 0,17 26 0,-19-25 0,24 31 0,-23-31 0,17 26 0,-16-31 0,8 15 0,-12-16 0,5 4 0,-5 1 0,2-3 0,1 6 0,-3-6 0,2 3 0,-2 3 0,2-8 0,-2 10 0,2-8 0,-2 0 0,2 5 0,1-4 0,0 5 0,-4-3 0,6 6 0,-7-8 0,10 8 0,-11-9 0,8 6 0,-5-6 0,-1 9 0,3-8 0,1 16 0,-3-14 0,14 20 0,-15-20 0,15 14 0,-17-15 0,5 3 0,-3-2 0,-2-3 0,5 6 0,-2-6 0,2 6 0,1-6 0,-3 3 0,2 0 0,-3 0 0,4 0 0,6 6 0,-8-8 0,10 8 0,-14-9 0,8 9 0,-8-8 0,2 4 0,0-2 0,0-3 0,4 6 0,-3-5 0,2 1 0,-3 1 0,4-3 0,0 3 0,2-3 0,-1-1 0,-1 4 0,-2-3 0,-4 6 0,5-6 0,-5 6 0,5-6 0,0 3 0,5 5 0,-4-6 0,11 25 0,-12-26 0,18 36 0,-15-38 0,13 36 0,-17-35 0,4 15 0,-9-16 0,0 1 0,9 6 0,-4-8 0,5 7 0,-4-6 0,-6 2 0,6 7 0,-5-6 0,5 6 0,-2-7 0,-1 1 0,3 4 0,-5-5 0,2 8 0,-3-9 0,6 23 0,-5-18 0,8 28 0,-8-31 0,11 22 0,-10-22 0,10 22 0,-11-22 0,8 28 0,-8-26 0,11 22 0,-11-24 0,5 12 0,-3-15 0,-2 9 0,2-8 0,0 3 0,1 3 0,2 3 0,-2-4 0,2 7 0,-5-12 0,8 12 0,-8-11 0,8 11 0,-8-12 0,5 3 0,-3 0 0,1 0 0,2 0 0,-2 0 0,3-3 0,-4 2 0,3 2 0,-5-1 0,5 0 0,-2-1 0,2-1 0,1 2 0,0-1 0,-4-1 0,3 4 0,-2-4 0,3 1 0,-4 1 0,0 0 0,-3 1 0,3 1 0,4-4 0,0 1 0,0 1 0,-1-3 0,-2 3 0,2 0 0,-2-3 0,2 6 0,-2-6 0,2 3 0,-2-1 0,2-1 0,-2 4 0,-1-4 0,3 1 0,1 4 0,-3-5 0,5 5 0,-8-4 0,5-1 0,-2 4 0,2-4 0,-2 1 0,5-2 0,-5 3 0,6-3 0,-3 3 0,-4-1 0,0 2 0,3 2 0,-1-5 0,4 1 0,-2-3 0,-3 5 0,2-1 0,-6 3 0,3-6 0,0 6 0,1-6 0,3 3 0,-1-1 0,-2-1 0,2 4 0,-2-4 0,8 13 0,-6-11 0,5 8 0,-7-14 0,0 5 0,2 1 0,-5 2 0,2 0 0,2-5 0,0 2 0,5-1 0,-7 4 0,3-4 0,-2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6B91-D18C-454B-9A2A-2C4E25832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AC998-6390-6843-85B5-67E5E915D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79F1F-E66B-B649-A43E-6516B09AA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AC1D-86C9-1B48-A360-7CCF1116E498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0EDED-356F-514B-A3A0-08E416DEE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968DE-4630-8644-AB2C-20F89787B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59DED-2E77-9F4D-B21E-F434C96C5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63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226DE-3916-E949-8717-7C0D95A3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C94AA-745E-E544-9CC0-199656FEC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60F43-E2D1-C246-85E4-C4AC31D4C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AC1D-86C9-1B48-A360-7CCF1116E498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3CBD6-DA90-2246-A8D6-E9BE47AAA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ED17A-BA62-D448-9D96-6E182A905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59DED-2E77-9F4D-B21E-F434C96C5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97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AD1809-F854-2D40-BACD-0B04B34997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CA677-E0C5-C04B-AB4A-C17D14F4B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2B74B-74F8-3C43-86B3-23263344F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AC1D-86C9-1B48-A360-7CCF1116E498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762A7-5B53-014B-A2DD-2D060E1CD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5BA12-5718-1B46-82D5-1A1F1423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59DED-2E77-9F4D-B21E-F434C96C5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2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EDE3D-83C0-2A4F-B0CD-FBA08C45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DDD81-A831-F54A-9EAF-5819B799A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C46B7-3FA4-E04F-81FB-9E25642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AC1D-86C9-1B48-A360-7CCF1116E498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D62FA-5A26-2343-8640-C4B3B528D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44323-B735-1742-BD1C-F2E6D6B7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59DED-2E77-9F4D-B21E-F434C96C5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81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07630-BC2F-6546-BFD6-369161FC4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A79CA-5F72-F046-865C-3C8DF09B9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F6459-3871-004B-AFD0-42A19E01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AC1D-86C9-1B48-A360-7CCF1116E498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72947-D8AE-0C4D-812F-6D176247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CF94E-DBF7-374D-A566-A4AC1F3E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59DED-2E77-9F4D-B21E-F434C96C5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95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D367-BD86-B346-9FEA-494F9481C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CA3C-2824-4A45-B337-B7CFC2409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A93B1-6851-A647-BDF8-C4BDD2B9E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C7529-DD32-D645-BE69-62A3A0A41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AC1D-86C9-1B48-A360-7CCF1116E498}" type="datetimeFigureOut">
              <a:rPr lang="en-US" smtClean="0"/>
              <a:t>5/7/21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A497D-1146-AC4D-AA2A-119C6FC54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4842B-8369-6B40-AD93-7937373B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59DED-2E77-9F4D-B21E-F434C96C5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17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30690-586C-5C40-B80D-603B3FE11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1AE42-68EF-4B4B-8E1B-F1D18751F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90F60-6107-7248-9227-C63B7F72F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4DB8CC-2AB7-9B40-9F00-6F8CD7309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1F77AE-F071-3441-BA68-0CDEB12B90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2C8718-B697-4F41-A282-1EB8DD977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AC1D-86C9-1B48-A360-7CCF1116E498}" type="datetimeFigureOut">
              <a:rPr lang="en-US" smtClean="0"/>
              <a:t>5/7/21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C43C8B-CE9D-D54F-B8F5-4E657C7B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B7004-27E6-E646-AE7F-74FC155D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59DED-2E77-9F4D-B21E-F434C96C5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3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C1E34-3F8A-C849-B3A7-4B2E8B19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3C7EA-5F2F-2C43-B3C9-FAAF973D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AC1D-86C9-1B48-A360-7CCF1116E498}" type="datetimeFigureOut">
              <a:rPr lang="en-US" smtClean="0"/>
              <a:t>5/7/21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52B1B-E52B-8542-A730-D866D803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7EA657-2ACF-4E42-98BB-736D5899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59DED-2E77-9F4D-B21E-F434C96C5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56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3641BF-3EE1-1B44-904F-F13FE430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AC1D-86C9-1B48-A360-7CCF1116E498}" type="datetimeFigureOut">
              <a:rPr lang="en-US" smtClean="0"/>
              <a:t>5/7/21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C13A1-E8BA-E041-B07E-0708983D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96C9E-6F0E-C144-A103-5D9893CAB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59DED-2E77-9F4D-B21E-F434C96C5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34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267C3-8097-0245-B472-8993F5735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5D04E-4883-2746-8070-E0DB792F9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7B89F-7A14-4641-B00B-C4512D0B5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CF7F9-CF32-D344-B61C-98BACC5F2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AC1D-86C9-1B48-A360-7CCF1116E498}" type="datetimeFigureOut">
              <a:rPr lang="en-US" smtClean="0"/>
              <a:t>5/7/21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C1714-69B1-F745-A540-26E0794C2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F737F-0535-774F-9714-0642C228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59DED-2E77-9F4D-B21E-F434C96C5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97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85F1B-40F9-DD40-BB41-0BCC97462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3A1DF4-616A-9849-B82D-4957990E6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188A5-B3B4-6F45-BB25-60F0593F0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C6059-B66C-E446-8C03-C79009A60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0AC1D-86C9-1B48-A360-7CCF1116E498}" type="datetimeFigureOut">
              <a:rPr lang="en-US" smtClean="0"/>
              <a:t>5/7/21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556-3C90-7740-83D7-0A5F35828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C57E59-8638-624E-9E45-489D8C81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59DED-2E77-9F4D-B21E-F434C96C5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2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80AC5A-F76A-D34F-9655-4D742F3C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FB022-C24E-034E-8933-15A75A5BD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2BEE3-DFD2-C540-87B8-53CEED2A2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0AC1D-86C9-1B48-A360-7CCF1116E498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1D6D1-430C-6449-B8F3-E7AA91F1E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98492-C178-974B-8F2B-AA435C138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59DED-2E77-9F4D-B21E-F434C96C5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8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9F084-0210-0D4F-A304-A370DDEF2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Bicycle Infrastructure Recommendations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07F2E-C07C-1A49-945A-76FFB42B8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Katelyn Schreyer</a:t>
            </a:r>
          </a:p>
          <a:p>
            <a:pPr algn="l"/>
            <a:r>
              <a:rPr lang="en-US" dirty="0"/>
              <a:t>DATA 205</a:t>
            </a:r>
          </a:p>
          <a:p>
            <a:pPr algn="l"/>
            <a:r>
              <a:rPr lang="en-US" dirty="0"/>
              <a:t>Spring 2021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ycling">
            <a:extLst>
              <a:ext uri="{FF2B5EF4-FFF2-40B4-BE49-F238E27FC236}">
                <a16:creationId xmlns:a16="http://schemas.microsoft.com/office/drawing/2014/main" id="{D16916FE-D3FC-4261-A780-368317860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1544" y="1267079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24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CDE27E-20CA-554A-ADDB-A8C9A3EE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5624898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Old Georgetown Rd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E0DEE6-7F01-4DD0-9809-C7E433248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768"/>
            <a:ext cx="5167698" cy="3410712"/>
          </a:xfrm>
        </p:spPr>
        <p:txBody>
          <a:bodyPr anchor="t">
            <a:normAutofit/>
          </a:bodyPr>
          <a:lstStyle/>
          <a:p>
            <a:r>
              <a:rPr lang="en-US" sz="2400" dirty="0"/>
              <a:t>Separated Bike Lane (highlighted) added from the Beltway to Cedar Rd in 2020 following a fatal collision in 2019</a:t>
            </a:r>
          </a:p>
          <a:p>
            <a:r>
              <a:rPr lang="en-US" sz="2400" dirty="0"/>
              <a:t>Cedar Road to Wisconsin Ave still has a high incident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2B96A-A9AA-C940-B7FF-E412DDF07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515" y="63059"/>
            <a:ext cx="4864398" cy="670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0F4B97E-1ABD-F448-B2F0-D875A1AA9EBE}"/>
                  </a:ext>
                </a:extLst>
              </p14:cNvPr>
              <p14:cNvContentPartPr/>
              <p14:nvPr/>
            </p14:nvContentPartPr>
            <p14:xfrm>
              <a:off x="7055776" y="213164"/>
              <a:ext cx="1413000" cy="2378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0F4B97E-1ABD-F448-B2F0-D875A1AA9E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0136" y="141524"/>
                <a:ext cx="1484640" cy="25225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783E3CB-A793-3C4B-9BD5-7846620362C2}"/>
              </a:ext>
            </a:extLst>
          </p:cNvPr>
          <p:cNvSpPr txBox="1"/>
          <p:nvPr/>
        </p:nvSpPr>
        <p:spPr>
          <a:xfrm rot="5107928">
            <a:off x="8211074" y="3949198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Old Georgetown 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147A86-9D3C-2A4B-ABA4-0B2E1A3E0810}"/>
              </a:ext>
            </a:extLst>
          </p:cNvPr>
          <p:cNvSpPr txBox="1"/>
          <p:nvPr/>
        </p:nvSpPr>
        <p:spPr>
          <a:xfrm rot="5107928">
            <a:off x="10220148" y="3298195"/>
            <a:ext cx="10118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Wisconsin 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01063-EBF7-2240-8FBE-E8BDE9208EA2}"/>
              </a:ext>
            </a:extLst>
          </p:cNvPr>
          <p:cNvSpPr txBox="1"/>
          <p:nvPr/>
        </p:nvSpPr>
        <p:spPr>
          <a:xfrm rot="21078349">
            <a:off x="9257577" y="2461238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Cedar 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158A7-A8D9-B54B-97B2-7B370FFB6F49}"/>
              </a:ext>
            </a:extLst>
          </p:cNvPr>
          <p:cNvSpPr txBox="1"/>
          <p:nvPr/>
        </p:nvSpPr>
        <p:spPr>
          <a:xfrm rot="21217985">
            <a:off x="7257014" y="178960"/>
            <a:ext cx="479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I-495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EA320-6598-2B4A-A406-F80E0EC99EDD}"/>
              </a:ext>
            </a:extLst>
          </p:cNvPr>
          <p:cNvSpPr txBox="1"/>
          <p:nvPr/>
        </p:nvSpPr>
        <p:spPr>
          <a:xfrm>
            <a:off x="302966" y="5282661"/>
            <a:ext cx="60155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Recommendation: Extend separated bike lane to Wisconsin Ave (or to the Bethesda Trolley Trail)</a:t>
            </a:r>
          </a:p>
        </p:txBody>
      </p:sp>
    </p:spTree>
    <p:extLst>
      <p:ext uri="{BB962C8B-B14F-4D97-AF65-F5344CB8AC3E}">
        <p14:creationId xmlns:p14="http://schemas.microsoft.com/office/powerpoint/2010/main" val="312480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CDE27E-20CA-554A-ADDB-A8C9A3EE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4266885" cy="1719072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Georgia Ave (Ralph Rd to Heathfield Rd)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E0DEE6-7F01-4DD0-9809-C7E433248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Collision Hotspots around the entrance to Home Depot and the Aspen Manor Shopping Center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AA159-399F-0345-AFA1-777CB4BC5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820" y="411089"/>
            <a:ext cx="7156903" cy="60358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10A1E4-9F10-A048-9B50-D4FB6BA2C25A}"/>
              </a:ext>
            </a:extLst>
          </p:cNvPr>
          <p:cNvSpPr txBox="1"/>
          <p:nvPr/>
        </p:nvSpPr>
        <p:spPr>
          <a:xfrm rot="2735787">
            <a:off x="7935861" y="4825972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Georgia 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E75035-561C-3C41-ADE2-FF51A5181417}"/>
              </a:ext>
            </a:extLst>
          </p:cNvPr>
          <p:cNvSpPr txBox="1"/>
          <p:nvPr/>
        </p:nvSpPr>
        <p:spPr>
          <a:xfrm>
            <a:off x="5737224" y="3429000"/>
            <a:ext cx="9124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Home Depot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35EFD-4624-EA4B-8CCA-FA10B5A63944}"/>
              </a:ext>
            </a:extLst>
          </p:cNvPr>
          <p:cNvSpPr txBox="1"/>
          <p:nvPr/>
        </p:nvSpPr>
        <p:spPr>
          <a:xfrm>
            <a:off x="8633958" y="4512564"/>
            <a:ext cx="11336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Aspen Manor</a:t>
            </a:r>
          </a:p>
          <a:p>
            <a:r>
              <a:rPr lang="en-US" sz="1100" dirty="0"/>
              <a:t>Shopping Center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7BFF53-BFEB-E94A-BB7F-3F3650774E54}"/>
              </a:ext>
            </a:extLst>
          </p:cNvPr>
          <p:cNvSpPr txBox="1"/>
          <p:nvPr/>
        </p:nvSpPr>
        <p:spPr>
          <a:xfrm rot="19292219">
            <a:off x="7463588" y="2972065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Connecticut Ave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D97CFC-B6E4-B347-AD61-E8937D0CF9A9}"/>
              </a:ext>
            </a:extLst>
          </p:cNvPr>
          <p:cNvSpPr txBox="1"/>
          <p:nvPr/>
        </p:nvSpPr>
        <p:spPr>
          <a:xfrm>
            <a:off x="423092" y="5534422"/>
            <a:ext cx="3825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Recommendation: Add separated bike lane</a:t>
            </a:r>
          </a:p>
        </p:txBody>
      </p:sp>
    </p:spTree>
    <p:extLst>
      <p:ext uri="{BB962C8B-B14F-4D97-AF65-F5344CB8AC3E}">
        <p14:creationId xmlns:p14="http://schemas.microsoft.com/office/powerpoint/2010/main" val="1264734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510203-1988-FB46-9297-1DA85B83D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Thank you!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FCC05-9465-424C-8F0E-B0DE417340FE}"/>
              </a:ext>
            </a:extLst>
          </p:cNvPr>
          <p:cNvSpPr txBox="1"/>
          <p:nvPr/>
        </p:nvSpPr>
        <p:spPr>
          <a:xfrm>
            <a:off x="669036" y="2232212"/>
            <a:ext cx="1045523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dataMontgomery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making data available to the public and building a culture of data-aware and data-involved citizens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Montgomery Planning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the extensive work creating the Bicycle Master 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championing interventions that have saved lives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Montgomery College Professors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Michael </a:t>
            </a:r>
            <a:r>
              <a:rPr lang="en-US" dirty="0" err="1"/>
              <a:t>Iapalucci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Rachel </a:t>
            </a:r>
            <a:r>
              <a:rPr lang="en-US" dirty="0" err="1"/>
              <a:t>Saidi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Abdirisak</a:t>
            </a:r>
            <a:r>
              <a:rPr lang="en-US" dirty="0"/>
              <a:t> Mohamed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720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27539A-DCE6-F744-8165-C934EE94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Cycleways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84B0D986-263F-B942-8615-A4F471839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" r="-1"/>
          <a:stretch/>
        </p:blipFill>
        <p:spPr>
          <a:xfrm>
            <a:off x="4012294" y="-526431"/>
            <a:ext cx="8162350" cy="817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14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510203-1988-FB46-9297-1DA85B83D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Objectives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E8BE7-CDBB-C64C-BCDF-019F73BD2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" y="2483091"/>
            <a:ext cx="10515600" cy="3577533"/>
          </a:xfrm>
        </p:spPr>
        <p:txBody>
          <a:bodyPr/>
          <a:lstStyle/>
          <a:p>
            <a:r>
              <a:rPr lang="en-US" dirty="0"/>
              <a:t>Identify roads or road segments with high numbers of bicyclist-involved incidents</a:t>
            </a:r>
          </a:p>
          <a:p>
            <a:endParaRPr lang="en-US" dirty="0"/>
          </a:p>
          <a:p>
            <a:r>
              <a:rPr lang="en-US" dirty="0"/>
              <a:t>Recommend which bicycle infrastructure improvements to prioritize that could prevent the greatest amount of collisions/injuries</a:t>
            </a:r>
          </a:p>
          <a:p>
            <a:pPr lvl="1"/>
            <a:r>
              <a:rPr lang="en-US" dirty="0"/>
              <a:t>The Bicycle Master Plan already provides infrastructure recommendations considering what is feasible and appropriate to the road, but not which should be done first</a:t>
            </a:r>
          </a:p>
        </p:txBody>
      </p:sp>
    </p:spTree>
    <p:extLst>
      <p:ext uri="{BB962C8B-B14F-4D97-AF65-F5344CB8AC3E}">
        <p14:creationId xmlns:p14="http://schemas.microsoft.com/office/powerpoint/2010/main" val="1227779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23518-D104-664A-9961-532AC192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2D9280-8D06-6349-A822-DDB659468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14021"/>
              </p:ext>
            </p:extLst>
          </p:nvPr>
        </p:nvGraphicFramePr>
        <p:xfrm>
          <a:off x="320040" y="2084546"/>
          <a:ext cx="11504098" cy="33066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9071">
                  <a:extLst>
                    <a:ext uri="{9D8B030D-6E8A-4147-A177-3AD203B41FA5}">
                      <a16:colId xmlns:a16="http://schemas.microsoft.com/office/drawing/2014/main" val="1026182704"/>
                    </a:ext>
                  </a:extLst>
                </a:gridCol>
                <a:gridCol w="2678639">
                  <a:extLst>
                    <a:ext uri="{9D8B030D-6E8A-4147-A177-3AD203B41FA5}">
                      <a16:colId xmlns:a16="http://schemas.microsoft.com/office/drawing/2014/main" val="3811723791"/>
                    </a:ext>
                  </a:extLst>
                </a:gridCol>
                <a:gridCol w="2988032">
                  <a:extLst>
                    <a:ext uri="{9D8B030D-6E8A-4147-A177-3AD203B41FA5}">
                      <a16:colId xmlns:a16="http://schemas.microsoft.com/office/drawing/2014/main" val="2174229676"/>
                    </a:ext>
                  </a:extLst>
                </a:gridCol>
                <a:gridCol w="3788356">
                  <a:extLst>
                    <a:ext uri="{9D8B030D-6E8A-4147-A177-3AD203B41FA5}">
                      <a16:colId xmlns:a16="http://schemas.microsoft.com/office/drawing/2014/main" val="1543441646"/>
                    </a:ext>
                  </a:extLst>
                </a:gridCol>
              </a:tblGrid>
              <a:tr h="4641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Dataset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Provider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Description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Use for this project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5968558"/>
                  </a:ext>
                </a:extLst>
              </a:tr>
              <a:tr h="69621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Non-motorist collisions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dataMontgomery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Location, severity, and other details of accidents involving a bicyclist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Identify roads to examine, calculate incident rate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8031242"/>
                  </a:ext>
                </a:extLst>
              </a:tr>
              <a:tr h="8917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Roadway &amp; Mapping Information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OpenStreetMap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Geospatial database of roads and map tiles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Collect roadway characteristics and tiles for mapping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6073505"/>
                  </a:ext>
                </a:extLst>
              </a:tr>
              <a:tr h="11670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Bicycle Master Plan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Montgomery Planning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Comprehensive survey of the streets in Montgomery County, including current Level of Traffic Stress (LTS) and bicycle infrastructure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Determine LTS of roadways where incidents occurred, existing bicycle infrastructure, planned bicycle infrastructure 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6360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203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510203-1988-FB46-9297-1DA85B83D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Methods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E8BE7-CDBB-C64C-BCDF-019F73BD2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4833"/>
            <a:ext cx="10515600" cy="41621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Compare incident severity to the Level of Traffic Stress (LTS) of the road segment at which they occurred</a:t>
            </a:r>
          </a:p>
          <a:p>
            <a:endParaRPr lang="en-US" dirty="0"/>
          </a:p>
          <a:p>
            <a:r>
              <a:rPr lang="en-US" dirty="0"/>
              <a:t>Calculate bicyclist-incidents-per-mile rate for every street in Montgomery County </a:t>
            </a:r>
          </a:p>
          <a:p>
            <a:endParaRPr lang="en-US" dirty="0"/>
          </a:p>
          <a:p>
            <a:r>
              <a:rPr lang="en-US" dirty="0"/>
              <a:t>Map incident locations and visually inspect the map for street segments or intersections with unusual incident clusters</a:t>
            </a:r>
          </a:p>
          <a:p>
            <a:endParaRPr lang="en-US" dirty="0"/>
          </a:p>
          <a:p>
            <a:r>
              <a:rPr lang="en-US" dirty="0"/>
              <a:t>Inspect high-incident roads or hotspots to see what infrastructure exists, if any, and what has been recommended.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114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510203-1988-FB46-9297-1DA85B83D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Key Results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AFCF9248-847A-BE45-80A2-2E71DC73808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89" y="1823139"/>
            <a:ext cx="7354774" cy="503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4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510203-1988-FB46-9297-1DA85B83D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Key Results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C1FF0E7B-BC8F-5D4C-9EB8-5ACD508A21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63012" y="2707587"/>
          <a:ext cx="6959952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079">
                  <a:extLst>
                    <a:ext uri="{9D8B030D-6E8A-4147-A177-3AD203B41FA5}">
                      <a16:colId xmlns:a16="http://schemas.microsoft.com/office/drawing/2014/main" val="821370594"/>
                    </a:ext>
                  </a:extLst>
                </a:gridCol>
                <a:gridCol w="1523897">
                  <a:extLst>
                    <a:ext uri="{9D8B030D-6E8A-4147-A177-3AD203B41FA5}">
                      <a16:colId xmlns:a16="http://schemas.microsoft.com/office/drawing/2014/main" val="1268794978"/>
                    </a:ext>
                  </a:extLst>
                </a:gridCol>
                <a:gridCol w="1739988">
                  <a:extLst>
                    <a:ext uri="{9D8B030D-6E8A-4147-A177-3AD203B41FA5}">
                      <a16:colId xmlns:a16="http://schemas.microsoft.com/office/drawing/2014/main" val="1238890735"/>
                    </a:ext>
                  </a:extLst>
                </a:gridCol>
                <a:gridCol w="1739988">
                  <a:extLst>
                    <a:ext uri="{9D8B030D-6E8A-4147-A177-3AD203B41FA5}">
                      <a16:colId xmlns:a16="http://schemas.microsoft.com/office/drawing/2014/main" val="4260787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Road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Reported Incidents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Road Length (miles)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Incidents per mile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233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DORSET AVENUE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7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1.25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54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STEDWICK ROAD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1.50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3.33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4268513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FENTON STREET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1.25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3.21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50700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LITTLE FALLS PKWY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8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2.50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3.20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769335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ARDENNES AVENUE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0.95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3.16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5179258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3084655-129C-2040-9247-E653B23AD577}"/>
              </a:ext>
            </a:extLst>
          </p:cNvPr>
          <p:cNvSpPr txBox="1"/>
          <p:nvPr/>
        </p:nvSpPr>
        <p:spPr>
          <a:xfrm>
            <a:off x="4540469" y="1933903"/>
            <a:ext cx="367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Incident per mile calculations: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19D29-29BB-E548-9A2C-2F5E9D2E7688}"/>
              </a:ext>
            </a:extLst>
          </p:cNvPr>
          <p:cNvSpPr txBox="1"/>
          <p:nvPr/>
        </p:nvSpPr>
        <p:spPr>
          <a:xfrm>
            <a:off x="748992" y="1933903"/>
            <a:ext cx="367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Visually identified hotspots: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E61FEB-1E03-B941-AAA8-A6E63327391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83582"/>
          <a:ext cx="2829910" cy="3464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9910">
                  <a:extLst>
                    <a:ext uri="{9D8B030D-6E8A-4147-A177-3AD203B41FA5}">
                      <a16:colId xmlns:a16="http://schemas.microsoft.com/office/drawing/2014/main" val="1970441540"/>
                    </a:ext>
                  </a:extLst>
                </a:gridCol>
              </a:tblGrid>
              <a:tr h="450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Road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588658"/>
                  </a:ext>
                </a:extLst>
              </a:tr>
              <a:tr h="450246"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itchFamily="2" charset="2"/>
                        <a:buNone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Old Georgetown Road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4021269436"/>
                  </a:ext>
                </a:extLst>
              </a:tr>
              <a:tr h="450246"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itchFamily="2" charset="2"/>
                        <a:buNone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Downtown Silver Spring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622745573"/>
                  </a:ext>
                </a:extLst>
              </a:tr>
              <a:tr h="549316"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itchFamily="2" charset="2"/>
                        <a:buNone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Little Falls Pkwy – Capital Crescent Trail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410867881"/>
                  </a:ext>
                </a:extLst>
              </a:tr>
              <a:tr h="1015598"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Font typeface="Symbol" pitchFamily="2" charset="2"/>
                        <a:buNone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Georgia Ave between Ralph Rd and Heathfield Rd (Home Depot/Aspen Manor shopping area)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1739285807"/>
                  </a:ext>
                </a:extLst>
              </a:tr>
              <a:tr h="549316"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itchFamily="2" charset="2"/>
                        <a:buNone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University Blvd – near Colesville Rd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072421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0444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CDE27E-20CA-554A-ADDB-A8C9A3EE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4" y="639520"/>
            <a:ext cx="4613727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Little Falls Pkwy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51C835-2103-984F-95FC-F6277C9E7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0010" y="2037248"/>
            <a:ext cx="4379931" cy="39336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9AD5E0-6652-2942-BBBD-C479FBF42BF3}"/>
              </a:ext>
            </a:extLst>
          </p:cNvPr>
          <p:cNvSpPr txBox="1"/>
          <p:nvPr/>
        </p:nvSpPr>
        <p:spPr>
          <a:xfrm rot="2812641">
            <a:off x="8804136" y="4172682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Little Falls Pkwy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E1169-BA37-794C-82BD-C0BC3B4F86BB}"/>
              </a:ext>
            </a:extLst>
          </p:cNvPr>
          <p:cNvSpPr txBox="1"/>
          <p:nvPr/>
        </p:nvSpPr>
        <p:spPr>
          <a:xfrm rot="17081027">
            <a:off x="7102574" y="4646922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Capital Crescent Trail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3ABDA675-AA3F-3846-957F-4EAE9CEB2AE9}"/>
              </a:ext>
            </a:extLst>
          </p:cNvPr>
          <p:cNvSpPr txBox="1">
            <a:spLocks/>
          </p:cNvSpPr>
          <p:nvPr/>
        </p:nvSpPr>
        <p:spPr>
          <a:xfrm>
            <a:off x="630935" y="2807768"/>
            <a:ext cx="4613726" cy="3218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7 of 8 incidents occurred at the Capital Crescent Trail crossing; 1 fatal</a:t>
            </a:r>
          </a:p>
          <a:p>
            <a:r>
              <a:rPr lang="en-US" sz="2200" dirty="0"/>
              <a:t>In 2017, bollards and additional signage was installed, and the number of lanes was reduced around the crossing</a:t>
            </a:r>
          </a:p>
          <a:p>
            <a:r>
              <a:rPr lang="en-US" sz="2200" dirty="0"/>
              <a:t>In 2020, </a:t>
            </a:r>
            <a:r>
              <a:rPr lang="en-US" sz="2200"/>
              <a:t>a speed table </a:t>
            </a:r>
            <a:r>
              <a:rPr lang="en-US" sz="2200" dirty="0"/>
              <a:t>crosswalk was completed; no incidents reported since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D357FB-0CB1-294F-A2DD-EF20382F8512}"/>
              </a:ext>
            </a:extLst>
          </p:cNvPr>
          <p:cNvSpPr txBox="1"/>
          <p:nvPr/>
        </p:nvSpPr>
        <p:spPr>
          <a:xfrm>
            <a:off x="418671" y="6180752"/>
            <a:ext cx="6528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Recommendation: No further action</a:t>
            </a:r>
          </a:p>
        </p:txBody>
      </p:sp>
    </p:spTree>
    <p:extLst>
      <p:ext uri="{BB962C8B-B14F-4D97-AF65-F5344CB8AC3E}">
        <p14:creationId xmlns:p14="http://schemas.microsoft.com/office/powerpoint/2010/main" val="1727520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CDE27E-20CA-554A-ADDB-A8C9A3EE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Dorset Ave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E0DEE6-7F01-4DD0-9809-C7E433248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1.25 miles</a:t>
            </a:r>
          </a:p>
          <a:p>
            <a:r>
              <a:rPr lang="en-US" sz="2200" dirty="0"/>
              <a:t>5.59 incidents per mile</a:t>
            </a:r>
          </a:p>
          <a:p>
            <a:pPr lvl="1"/>
            <a:r>
              <a:rPr lang="en-US" sz="1800" dirty="0"/>
              <a:t>No serious injuries</a:t>
            </a:r>
          </a:p>
          <a:p>
            <a:r>
              <a:rPr lang="en-US" sz="2200" dirty="0"/>
              <a:t>Connects Wisconsin Ave and River Road</a:t>
            </a:r>
          </a:p>
          <a:p>
            <a:r>
              <a:rPr lang="en-US" sz="2200" dirty="0"/>
              <a:t>Provides access to Capital Crescent Trail</a:t>
            </a:r>
          </a:p>
          <a:p>
            <a:r>
              <a:rPr lang="en-US" sz="2200" dirty="0"/>
              <a:t>Potentially very high bike traffic?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ADF69-2831-764C-B8E7-12D40958C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68" y="2000732"/>
            <a:ext cx="7345562" cy="32126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B00C9B-4583-4D40-ADD4-EA2E4866E238}"/>
              </a:ext>
            </a:extLst>
          </p:cNvPr>
          <p:cNvSpPr txBox="1"/>
          <p:nvPr/>
        </p:nvSpPr>
        <p:spPr>
          <a:xfrm rot="418415">
            <a:off x="8395716" y="3298195"/>
            <a:ext cx="8146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Dorset Ave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DE8722-BB4C-2247-9960-54DD87CA6B4F}"/>
              </a:ext>
            </a:extLst>
          </p:cNvPr>
          <p:cNvSpPr txBox="1"/>
          <p:nvPr/>
        </p:nvSpPr>
        <p:spPr>
          <a:xfrm rot="4885136">
            <a:off x="10351905" y="2676403"/>
            <a:ext cx="10118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Wisconsin 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F78D19-A3C6-CE40-922B-57A8CB183329}"/>
              </a:ext>
            </a:extLst>
          </p:cNvPr>
          <p:cNvSpPr txBox="1"/>
          <p:nvPr/>
        </p:nvSpPr>
        <p:spPr>
          <a:xfrm rot="1739479">
            <a:off x="5057706" y="2896475"/>
            <a:ext cx="6607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River 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7F685A-DBD6-3D4D-909E-B3524A210FBD}"/>
              </a:ext>
            </a:extLst>
          </p:cNvPr>
          <p:cNvSpPr txBox="1"/>
          <p:nvPr/>
        </p:nvSpPr>
        <p:spPr>
          <a:xfrm>
            <a:off x="4942413" y="5740866"/>
            <a:ext cx="65286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Recommendation: Add painted bike lane (low priority)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07E83C-2D78-1446-BAD6-D3E9ABA2458E}"/>
              </a:ext>
            </a:extLst>
          </p:cNvPr>
          <p:cNvSpPr txBox="1"/>
          <p:nvPr/>
        </p:nvSpPr>
        <p:spPr>
          <a:xfrm rot="16905363">
            <a:off x="6776680" y="2461239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Capital Crescent Trail</a:t>
            </a:r>
          </a:p>
        </p:txBody>
      </p:sp>
    </p:spTree>
    <p:extLst>
      <p:ext uri="{BB962C8B-B14F-4D97-AF65-F5344CB8AC3E}">
        <p14:creationId xmlns:p14="http://schemas.microsoft.com/office/powerpoint/2010/main" val="1247439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568</Words>
  <Application>Microsoft Macintosh PowerPoint</Application>
  <PresentationFormat>Widescreen</PresentationFormat>
  <Paragraphs>116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Symbol</vt:lpstr>
      <vt:lpstr>Office Theme</vt:lpstr>
      <vt:lpstr>Bicycle Infrastructure Recommendations</vt:lpstr>
      <vt:lpstr>Cycleways</vt:lpstr>
      <vt:lpstr>Objectives</vt:lpstr>
      <vt:lpstr>Datasets</vt:lpstr>
      <vt:lpstr>Methods</vt:lpstr>
      <vt:lpstr>Key Results</vt:lpstr>
      <vt:lpstr>Key Results</vt:lpstr>
      <vt:lpstr>Little Falls Pkwy</vt:lpstr>
      <vt:lpstr>Dorset Ave</vt:lpstr>
      <vt:lpstr>Old Georgetown Rd</vt:lpstr>
      <vt:lpstr>Georgia Ave (Ralph Rd to Heathfield Rd)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 Lanes Project Plan</dc:title>
  <dc:creator>Schreyer, Katelyn</dc:creator>
  <cp:lastModifiedBy>Schreyer, Katelyn</cp:lastModifiedBy>
  <cp:revision>40</cp:revision>
  <dcterms:created xsi:type="dcterms:W3CDTF">2021-03-10T12:39:23Z</dcterms:created>
  <dcterms:modified xsi:type="dcterms:W3CDTF">2021-05-07T23:25:19Z</dcterms:modified>
</cp:coreProperties>
</file>